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70" r:id="rId8"/>
    <p:sldId id="271" r:id="rId9"/>
    <p:sldId id="272" r:id="rId10"/>
    <p:sldId id="273" r:id="rId11"/>
    <p:sldId id="274" r:id="rId12"/>
    <p:sldId id="267" r:id="rId13"/>
    <p:sldId id="268" r:id="rId14"/>
    <p:sldId id="269" r:id="rId15"/>
  </p:sldIdLst>
  <p:sldSz cx="12192000" cy="6858000"/>
  <p:notesSz cx="6858000" cy="12192000"/>
  <p:embeddedFontLs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Montserrat" panose="00000500000000000000" pitchFamily="2" charset="0"/>
      <p:regular r:id="rId21"/>
      <p:bold r:id="rId22"/>
      <p:italic r:id="rId23"/>
      <p:boldItalic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86000" autoAdjust="0"/>
  </p:normalViewPr>
  <p:slideViewPr>
    <p:cSldViewPr snapToGrid="0" snapToObjects="1">
      <p:cViewPr varScale="1">
        <p:scale>
          <a:sx n="50" d="100"/>
          <a:sy n="50" d="100"/>
        </p:scale>
        <p:origin x="1260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474910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Sandra: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sz="12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Minh :</a:t>
            </a:r>
          </a:p>
          <a:p>
            <a:pPr marL="0" indent="0">
              <a:buNone/>
            </a:pPr>
            <a:r>
              <a:rPr lang="en-GB" sz="12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If possible, give everyone a tour of </a:t>
            </a:r>
            <a:r>
              <a:rPr lang="en-GB" sz="1200" b="0" i="0" dirty="0" err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Streamlit</a:t>
            </a:r>
            <a:endParaRPr lang="en-GB" sz="1200" b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4628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sz="12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Sandra :</a:t>
            </a:r>
            <a:endParaRPr lang="en-GB" sz="1200" b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8615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Sandra: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Anshuman: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Anshuman: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Anshuman: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Anshuman: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Solomon: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0489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Solomon: </a:t>
            </a:r>
          </a:p>
          <a:p>
            <a:r>
              <a:rPr lang="en-US" dirty="0"/>
              <a:t>Popularity columns value range from 0 to 99. These value were bucketed into 4 different group (0-30 -&gt;1, 31-50-&gt;2 , 51-70 -&gt;3 and 71-100 -&gt;4) and the columns was named as popularity group. It was used as target (y axis)</a:t>
            </a:r>
          </a:p>
          <a:p>
            <a:r>
              <a:rPr lang="en-US" dirty="0"/>
              <a:t>Feature selection was performed – some of the best features are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r>
              <a:rPr lang="en-US" dirty="0"/>
              <a:t>None of the motioned steps yield satisfactory results.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4122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Minh: </a:t>
            </a:r>
          </a:p>
          <a:p>
            <a:pPr marL="342900" indent="-342900">
              <a:buAutoNum type="arabicParenR"/>
            </a:pPr>
            <a:r>
              <a:rPr lang="en-GB" sz="12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Cosine similarity is a metric used to determine how similar two entities are irrespective of their size. Mathematically, it measures the cosine of the angle between two vectors projected in a multi-dimensional space</a:t>
            </a:r>
          </a:p>
          <a:p>
            <a:pPr marL="342900" indent="-342900">
              <a:buAutoNum type="arabicParenR"/>
            </a:pPr>
            <a:r>
              <a:rPr lang="en-GB" sz="1200" b="0" dirty="0" err="1"/>
              <a:t>CountVectorizer</a:t>
            </a:r>
            <a:r>
              <a:rPr lang="en-GB" sz="1200" b="0" dirty="0"/>
              <a:t> is used to convert a collection of text documents to a matrix of token counts</a:t>
            </a:r>
            <a:r>
              <a:rPr lang="en-US" sz="1200" b="0" dirty="0"/>
              <a:t>.</a:t>
            </a:r>
            <a:endParaRPr lang="en-GB" sz="1200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4977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streamlit.io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380905" y="4493089"/>
            <a:ext cx="5122217" cy="101468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7992"/>
              </a:lnSpc>
              <a:buNone/>
            </a:pPr>
            <a:r>
              <a:rPr lang="en-US" sz="6750" dirty="0">
                <a:solidFill>
                  <a:srgbClr val="FFFFFF"/>
                </a:solidFill>
                <a:latin typeface="Trocchi" pitchFamily="34" charset="0"/>
                <a:ea typeface="Trocchi" pitchFamily="34" charset="-122"/>
                <a:cs typeface="Trocchi" pitchFamily="34" charset="-120"/>
              </a:rPr>
              <a:t>Project</a:t>
            </a:r>
            <a:endParaRPr lang="en-US" dirty="0"/>
          </a:p>
        </p:txBody>
      </p:sp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3"/>
          <a:srcRect t="9141" b="9141"/>
          <a:stretch/>
        </p:blipFill>
        <p:spPr>
          <a:xfrm>
            <a:off x="0" y="0"/>
            <a:ext cx="12188952" cy="4285178"/>
          </a:xfrm>
          <a:prstGeom prst="rect">
            <a:avLst/>
          </a:prstGeom>
        </p:spPr>
      </p:pic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79196" y="6241365"/>
            <a:ext cx="5018420" cy="142839"/>
          </a:xfrm>
          <a:prstGeom prst="rect">
            <a:avLst/>
          </a:prstGeom>
        </p:spPr>
      </p:pic>
      <p:pic>
        <p:nvPicPr>
          <p:cNvPr id="5" name="Object 4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027911" y="6315261"/>
            <a:ext cx="104749" cy="104749"/>
          </a:xfrm>
          <a:prstGeom prst="rect">
            <a:avLst/>
          </a:prstGeom>
        </p:spPr>
      </p:pic>
      <p:pic>
        <p:nvPicPr>
          <p:cNvPr id="6" name="Object 5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53948" y="5964081"/>
            <a:ext cx="11284303" cy="58088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68373" y="6058339"/>
            <a:ext cx="11848122" cy="39677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3124"/>
              </a:lnSpc>
              <a:buNone/>
            </a:pPr>
            <a:r>
              <a:rPr lang="en-US" sz="2232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Anshuman Panigrahi | Minh Tuan Bui  | Dias, Solomon | Sandra Reyes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3651769" y="4519226"/>
            <a:ext cx="1236219" cy="1236219"/>
          </a:xfrm>
          <a:prstGeom prst="ellipse">
            <a:avLst/>
          </a:prstGeom>
          <a:solidFill>
            <a:srgbClr val="FFFFFF"/>
          </a:solidFill>
        </p:spPr>
      </p:sp>
      <p:pic>
        <p:nvPicPr>
          <p:cNvPr id="9" name="Object 8" descr="preencoded.png"/>
          <p:cNvPicPr>
            <a:picLocks noChangeAspect="1"/>
          </p:cNvPicPr>
          <p:nvPr/>
        </p:nvPicPr>
        <p:blipFill>
          <a:blip r:embed="rId10"/>
          <a:srcRect/>
          <a:stretch/>
        </p:blipFill>
        <p:spPr>
          <a:xfrm>
            <a:off x="3651769" y="4519226"/>
            <a:ext cx="1236219" cy="1236219"/>
          </a:xfrm>
          <a:prstGeom prst="ellipse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88951" cy="1314122"/>
          </a:xfrm>
          <a:prstGeom prst="rect">
            <a:avLst/>
          </a:prstGeom>
          <a:solidFill>
            <a:srgbClr val="F39C12"/>
          </a:solidFill>
        </p:spPr>
      </p:sp>
      <p:sp>
        <p:nvSpPr>
          <p:cNvPr id="3" name="Object 2"/>
          <p:cNvSpPr/>
          <p:nvPr/>
        </p:nvSpPr>
        <p:spPr>
          <a:xfrm>
            <a:off x="0" y="380039"/>
            <a:ext cx="12188952" cy="56367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4440"/>
              </a:lnSpc>
              <a:buNone/>
            </a:pPr>
            <a:r>
              <a:rPr lang="en-US" sz="3750" b="1" dirty="0">
                <a:solidFill>
                  <a:srgbClr val="FFFFFF"/>
                </a:solidFill>
                <a:latin typeface="Trocchi" pitchFamily="34" charset="0"/>
                <a:ea typeface="Trocchi" pitchFamily="34" charset="-122"/>
                <a:cs typeface="Trocchi" pitchFamily="34" charset="-120"/>
              </a:rPr>
              <a:t>5.  Deployment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4A10AC-CFC3-CB9D-D896-D9ECAF32AF64}"/>
              </a:ext>
            </a:extLst>
          </p:cNvPr>
          <p:cNvSpPr txBox="1"/>
          <p:nvPr/>
        </p:nvSpPr>
        <p:spPr>
          <a:xfrm>
            <a:off x="357188" y="1694162"/>
            <a:ext cx="11587162" cy="38904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800" dirty="0"/>
              <a:t>For the deployment we have used </a:t>
            </a:r>
            <a:r>
              <a:rPr lang="en-GB" sz="2800" dirty="0">
                <a:hlinkClick r:id="rId3"/>
              </a:rPr>
              <a:t>https://streamlit.io/</a:t>
            </a:r>
            <a:r>
              <a:rPr lang="en-GB" sz="2800" dirty="0"/>
              <a:t> as a platform.</a:t>
            </a:r>
          </a:p>
          <a:p>
            <a:pPr>
              <a:lnSpc>
                <a:spcPct val="150000"/>
              </a:lnSpc>
            </a:pPr>
            <a:r>
              <a:rPr lang="en-GB" sz="2800" b="0" dirty="0"/>
              <a:t>Advantages of </a:t>
            </a:r>
            <a:r>
              <a:rPr lang="en-GB" sz="2800" b="0" dirty="0" err="1"/>
              <a:t>Streamlit</a:t>
            </a:r>
            <a:r>
              <a:rPr lang="en-GB" sz="2800" b="0" dirty="0"/>
              <a:t> </a:t>
            </a:r>
          </a:p>
          <a:p>
            <a:pPr marL="514350" indent="-514350">
              <a:lnSpc>
                <a:spcPct val="150000"/>
              </a:lnSpc>
              <a:buAutoNum type="arabicParenR"/>
            </a:pPr>
            <a:r>
              <a:rPr lang="en-GB" sz="2800" dirty="0"/>
              <a:t>Ability to link with git repository.</a:t>
            </a:r>
          </a:p>
          <a:p>
            <a:pPr marL="514350" indent="-514350">
              <a:lnSpc>
                <a:spcPct val="150000"/>
              </a:lnSpc>
              <a:buAutoNum type="arabicParenR"/>
            </a:pPr>
            <a:r>
              <a:rPr lang="en-GB" sz="2800" dirty="0"/>
              <a:t>HTML and CSS can be included in single python file.</a:t>
            </a:r>
          </a:p>
          <a:p>
            <a:pPr marL="514350" indent="-514350">
              <a:lnSpc>
                <a:spcPct val="150000"/>
              </a:lnSpc>
              <a:buAutoNum type="arabicParenR"/>
            </a:pPr>
            <a:r>
              <a:rPr lang="en-GB" sz="2800" dirty="0"/>
              <a:t>Comes with host of inbuilt features.</a:t>
            </a:r>
          </a:p>
          <a:p>
            <a:pPr marL="514350" indent="-514350">
              <a:lnSpc>
                <a:spcPct val="150000"/>
              </a:lnSpc>
              <a:buAutoNum type="arabicParenR"/>
            </a:pPr>
            <a:r>
              <a:rPr lang="en-GB" sz="2800" b="0" dirty="0"/>
              <a:t>Above things results in clean repository.</a:t>
            </a:r>
          </a:p>
        </p:txBody>
      </p:sp>
    </p:spTree>
    <p:extLst>
      <p:ext uri="{BB962C8B-B14F-4D97-AF65-F5344CB8AC3E}">
        <p14:creationId xmlns:p14="http://schemas.microsoft.com/office/powerpoint/2010/main" val="33625023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88951" cy="1314122"/>
          </a:xfrm>
          <a:prstGeom prst="rect">
            <a:avLst/>
          </a:prstGeom>
          <a:solidFill>
            <a:srgbClr val="F39C12"/>
          </a:solidFill>
        </p:spPr>
      </p:sp>
      <p:sp>
        <p:nvSpPr>
          <p:cNvPr id="3" name="Object 2"/>
          <p:cNvSpPr/>
          <p:nvPr/>
        </p:nvSpPr>
        <p:spPr>
          <a:xfrm>
            <a:off x="0" y="380039"/>
            <a:ext cx="12188952" cy="56367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4440"/>
              </a:lnSpc>
              <a:buNone/>
            </a:pPr>
            <a:r>
              <a:rPr lang="en-US" sz="3750" b="1" dirty="0">
                <a:solidFill>
                  <a:srgbClr val="FFFFFF"/>
                </a:solidFill>
                <a:latin typeface="Trocchi" pitchFamily="34" charset="0"/>
                <a:ea typeface="Trocchi" pitchFamily="34" charset="-122"/>
                <a:cs typeface="Trocchi" pitchFamily="34" charset="-120"/>
              </a:rPr>
              <a:t>6.  User Testing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4A10AC-CFC3-CB9D-D896-D9ECAF32AF64}"/>
              </a:ext>
            </a:extLst>
          </p:cNvPr>
          <p:cNvSpPr txBox="1"/>
          <p:nvPr/>
        </p:nvSpPr>
        <p:spPr>
          <a:xfrm>
            <a:off x="357188" y="1694162"/>
            <a:ext cx="11587162" cy="31902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GB" sz="2800" dirty="0"/>
              <a:t>Several popular songs were tested to cross verify the result.</a:t>
            </a: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GB" sz="2800" b="0" dirty="0"/>
              <a:t>One of the testing feedback was the to convert the input songs free text field to a drop downlist. The dropdown list should display all the songs from main dataset.</a:t>
            </a:r>
          </a:p>
        </p:txBody>
      </p:sp>
    </p:spTree>
    <p:extLst>
      <p:ext uri="{BB962C8B-B14F-4D97-AF65-F5344CB8AC3E}">
        <p14:creationId xmlns:p14="http://schemas.microsoft.com/office/powerpoint/2010/main" val="35503175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476131" y="3189103"/>
            <a:ext cx="2893329" cy="112734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4440"/>
              </a:lnSpc>
              <a:spcBef>
                <a:spcPts val="573"/>
              </a:spcBef>
              <a:buNone/>
            </a:pPr>
            <a:r>
              <a:rPr lang="en-US" sz="3750" b="1" dirty="0">
                <a:solidFill>
                  <a:srgbClr val="BD1550"/>
                </a:solidFill>
                <a:latin typeface="Trocchi" pitchFamily="34" charset="0"/>
                <a:ea typeface="Trocchi" pitchFamily="34" charset="-122"/>
                <a:cs typeface="Trocchi" pitchFamily="34" charset="-120"/>
              </a:rPr>
              <a:t>Challenges Faced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4285178" y="1756923"/>
            <a:ext cx="7427643" cy="3342439"/>
          </a:xfrm>
          <a:prstGeom prst="rect">
            <a:avLst/>
          </a:prstGeom>
          <a:solidFill>
            <a:srgbClr val="E74C3C"/>
          </a:solidFill>
        </p:spPr>
      </p:sp>
      <p:sp>
        <p:nvSpPr>
          <p:cNvPr id="4" name="Object 3"/>
          <p:cNvSpPr/>
          <p:nvPr/>
        </p:nvSpPr>
        <p:spPr>
          <a:xfrm>
            <a:off x="4570857" y="1954626"/>
            <a:ext cx="7646663" cy="72523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2856"/>
              </a:lnSpc>
              <a:buNone/>
            </a:pPr>
            <a:r>
              <a:rPr lang="en-US" sz="204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1. The large volume of the data made cleaning and testing the model cumbersome.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4570857" y="2807441"/>
            <a:ext cx="7646663" cy="59040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242900" indent="-242900" algn="l">
              <a:lnSpc>
                <a:spcPts val="2100"/>
              </a:lnSpc>
              <a:spcBef>
                <a:spcPts val="985"/>
              </a:spcBef>
              <a:buSzPct val="100000"/>
              <a:buChar char="•"/>
            </a:pPr>
            <a:r>
              <a:rPr lang="en-US" sz="1500" dirty="0">
                <a:solidFill>
                  <a:srgbClr val="FFFFFF">
                    <a:alpha val="5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Removing non- english songs </a:t>
            </a:r>
          </a:p>
          <a:p>
            <a:pPr marL="242900" indent="-242900" algn="l">
              <a:lnSpc>
                <a:spcPts val="2100"/>
              </a:lnSpc>
              <a:spcBef>
                <a:spcPts val="441"/>
              </a:spcBef>
              <a:buSzPct val="100000"/>
              <a:buChar char="•"/>
            </a:pPr>
            <a:r>
              <a:rPr lang="en-US" sz="1500" dirty="0">
                <a:solidFill>
                  <a:srgbClr val="FFFFFF">
                    <a:alpha val="5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keeping songs post  1960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4570857" y="3526832"/>
            <a:ext cx="7646663" cy="36261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2856"/>
              </a:lnSpc>
              <a:spcBef>
                <a:spcPts val="996"/>
              </a:spcBef>
              <a:buNone/>
            </a:pPr>
            <a:r>
              <a:rPr lang="en-US" sz="204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2. Coming up with an appropiate algorithm.</a:t>
            </a:r>
            <a:endParaRPr lang="en-US" dirty="0"/>
          </a:p>
        </p:txBody>
      </p:sp>
      <p:sp>
        <p:nvSpPr>
          <p:cNvPr id="7" name="Object 6"/>
          <p:cNvSpPr/>
          <p:nvPr/>
        </p:nvSpPr>
        <p:spPr>
          <a:xfrm>
            <a:off x="4570857" y="4017030"/>
            <a:ext cx="7646663" cy="85703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242900" indent="-242900" algn="l">
              <a:lnSpc>
                <a:spcPts val="2100"/>
              </a:lnSpc>
              <a:spcBef>
                <a:spcPts val="985"/>
              </a:spcBef>
              <a:buSzPct val="100000"/>
              <a:buChar char="•"/>
            </a:pPr>
            <a:r>
              <a:rPr lang="en-US" sz="1500" dirty="0">
                <a:solidFill>
                  <a:srgbClr val="FFFFFF">
                    <a:alpha val="5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Solomon worked in logistic regression and CNN </a:t>
            </a:r>
          </a:p>
          <a:p>
            <a:pPr marL="242900" indent="-242900" algn="l">
              <a:lnSpc>
                <a:spcPts val="2100"/>
              </a:lnSpc>
              <a:spcBef>
                <a:spcPts val="441"/>
              </a:spcBef>
              <a:buSzPct val="100000"/>
              <a:buChar char="•"/>
            </a:pPr>
            <a:r>
              <a:rPr lang="en-US" sz="1500" dirty="0">
                <a:solidFill>
                  <a:srgbClr val="FFFFFF">
                    <a:alpha val="5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With CNN and tensor flow the test score was negative even even after playing around with the hyper parameters.  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939259" y="390076"/>
            <a:ext cx="2328428" cy="2328428"/>
          </a:xfrm>
          <a:prstGeom prst="ellipse">
            <a:avLst/>
          </a:prstGeom>
          <a:solidFill>
            <a:srgbClr val="E74C3C"/>
          </a:solidFill>
        </p:spPr>
      </p:sp>
      <p:pic>
        <p:nvPicPr>
          <p:cNvPr id="9" name="Object 8" descr="preencoded.png"/>
          <p:cNvPicPr>
            <a:picLocks noChangeAspect="1"/>
          </p:cNvPicPr>
          <p:nvPr/>
        </p:nvPicPr>
        <p:blipFill>
          <a:blip r:embed="rId3"/>
          <a:srcRect t="2056" b="2056"/>
          <a:stretch/>
        </p:blipFill>
        <p:spPr>
          <a:xfrm>
            <a:off x="939259" y="390076"/>
            <a:ext cx="2328428" cy="2328428"/>
          </a:xfrm>
          <a:prstGeom prst="ellipse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7544460" y="476131"/>
            <a:ext cx="4177883" cy="5913546"/>
          </a:xfrm>
          <a:prstGeom prst="rect">
            <a:avLst/>
          </a:prstGeom>
          <a:solidFill>
            <a:srgbClr val="2980B9"/>
          </a:solidFill>
        </p:spPr>
      </p:sp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3"/>
          <a:srcRect l="28617" r="28617"/>
          <a:stretch/>
        </p:blipFill>
        <p:spPr>
          <a:xfrm>
            <a:off x="7544460" y="476131"/>
            <a:ext cx="4177883" cy="5913546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912588" y="3151121"/>
            <a:ext cx="5719285" cy="56367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4440"/>
              </a:lnSpc>
              <a:buNone/>
            </a:pPr>
            <a:r>
              <a:rPr lang="en-US" sz="3750" dirty="0">
                <a:solidFill>
                  <a:srgbClr val="FFFFFF"/>
                </a:solidFill>
                <a:latin typeface="Trocchi" pitchFamily="34" charset="0"/>
                <a:ea typeface="Trocchi" pitchFamily="34" charset="-122"/>
                <a:cs typeface="Trocchi" pitchFamily="34" charset="-120"/>
              </a:rPr>
              <a:t>Thoughts? </a:t>
            </a:r>
            <a:r>
              <a:rPr lang="en-US" sz="3750" b="1" dirty="0">
                <a:solidFill>
                  <a:srgbClr val="2980B9"/>
                </a:solidFill>
                <a:latin typeface="Trocchi" pitchFamily="34" charset="0"/>
                <a:ea typeface="Trocchi" pitchFamily="34" charset="-122"/>
                <a:cs typeface="Trocchi" pitchFamily="34" charset="-120"/>
              </a:rPr>
              <a:t>Questions?</a:t>
            </a:r>
            <a:endParaRPr 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7544460" y="476131"/>
            <a:ext cx="2036567" cy="5904024"/>
          </a:xfrm>
          <a:prstGeom prst="rect">
            <a:avLst/>
          </a:prstGeom>
          <a:solidFill>
            <a:srgbClr val="2980B9"/>
          </a:solidFill>
        </p:spPr>
      </p:sp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3"/>
          <a:srcRect l="38500" r="38500"/>
          <a:stretch/>
        </p:blipFill>
        <p:spPr>
          <a:xfrm>
            <a:off x="7544460" y="476131"/>
            <a:ext cx="2036567" cy="5904024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9676254" y="476131"/>
            <a:ext cx="2036567" cy="5904024"/>
          </a:xfrm>
          <a:prstGeom prst="rect">
            <a:avLst/>
          </a:prstGeom>
          <a:solidFill>
            <a:srgbClr val="2980B9"/>
          </a:solidFill>
        </p:spPr>
      </p:sp>
      <p:pic>
        <p:nvPicPr>
          <p:cNvPr id="5" name="Object 4" descr="preencoded.png"/>
          <p:cNvPicPr>
            <a:picLocks noChangeAspect="1"/>
          </p:cNvPicPr>
          <p:nvPr/>
        </p:nvPicPr>
        <p:blipFill>
          <a:blip r:embed="rId4"/>
          <a:srcRect l="24127" r="24127"/>
          <a:stretch/>
        </p:blipFill>
        <p:spPr>
          <a:xfrm>
            <a:off x="9676254" y="476131"/>
            <a:ext cx="2036567" cy="5904024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750227" y="1641353"/>
            <a:ext cx="6044006" cy="81732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6438"/>
              </a:lnSpc>
              <a:buNone/>
            </a:pPr>
            <a:r>
              <a:rPr lang="en-US" sz="5438" dirty="0">
                <a:solidFill>
                  <a:srgbClr val="F39C12"/>
                </a:solidFill>
                <a:latin typeface="Trocchi" pitchFamily="34" charset="0"/>
                <a:ea typeface="Trocchi" pitchFamily="34" charset="-122"/>
                <a:cs typeface="Trocchi" pitchFamily="34" charset="-120"/>
              </a:rPr>
              <a:t>THANKS</a:t>
            </a:r>
            <a:endParaRPr lang="en-US" dirty="0"/>
          </a:p>
        </p:txBody>
      </p:sp>
      <p:sp>
        <p:nvSpPr>
          <p:cNvPr id="7" name="Object 6"/>
          <p:cNvSpPr/>
          <p:nvPr/>
        </p:nvSpPr>
        <p:spPr>
          <a:xfrm>
            <a:off x="750227" y="2566346"/>
            <a:ext cx="6044006" cy="81732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6438"/>
              </a:lnSpc>
              <a:spcBef>
                <a:spcPts val="831"/>
              </a:spcBef>
              <a:buNone/>
            </a:pPr>
            <a:r>
              <a:rPr lang="en-US" sz="5438" dirty="0">
                <a:solidFill>
                  <a:srgbClr val="F39C12"/>
                </a:solidFill>
                <a:latin typeface="Trocchi" pitchFamily="34" charset="0"/>
                <a:ea typeface="Trocchi" pitchFamily="34" charset="-122"/>
                <a:cs typeface="Trocchi" pitchFamily="34" charset="-120"/>
              </a:rPr>
              <a:t>&amp;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750227" y="3491338"/>
            <a:ext cx="6044006" cy="81732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6438"/>
              </a:lnSpc>
              <a:spcBef>
                <a:spcPts val="831"/>
              </a:spcBef>
              <a:buNone/>
            </a:pPr>
            <a:r>
              <a:rPr lang="en-US" sz="5438" dirty="0">
                <a:solidFill>
                  <a:srgbClr val="F39C12"/>
                </a:solidFill>
                <a:latin typeface="Trocchi" pitchFamily="34" charset="0"/>
                <a:ea typeface="Trocchi" pitchFamily="34" charset="-122"/>
                <a:cs typeface="Trocchi" pitchFamily="34" charset="-120"/>
              </a:rPr>
              <a:t>GOOD LUCK</a:t>
            </a:r>
            <a:endParaRPr lang="en-US" dirty="0"/>
          </a:p>
        </p:txBody>
      </p:sp>
      <p:sp>
        <p:nvSpPr>
          <p:cNvPr id="9" name="Object 8"/>
          <p:cNvSpPr/>
          <p:nvPr/>
        </p:nvSpPr>
        <p:spPr>
          <a:xfrm>
            <a:off x="750227" y="4416331"/>
            <a:ext cx="6044006" cy="81732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6438"/>
              </a:lnSpc>
              <a:spcBef>
                <a:spcPts val="831"/>
              </a:spcBef>
              <a:buNone/>
            </a:pPr>
            <a:r>
              <a:rPr lang="en-US" sz="5438" dirty="0">
                <a:solidFill>
                  <a:srgbClr val="F39C12"/>
                </a:solidFill>
                <a:latin typeface="Trocchi" pitchFamily="34" charset="0"/>
                <a:ea typeface="Trocchi" pitchFamily="34" charset="-122"/>
                <a:cs typeface="Trocchi" pitchFamily="34" charset="-120"/>
              </a:rPr>
              <a:t>TO EVERYONE.</a:t>
            </a: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E74C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428085"/>
            <a:ext cx="12188952" cy="28178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220"/>
              </a:lnSpc>
              <a:buNone/>
            </a:pPr>
            <a:r>
              <a:rPr lang="en-US" sz="1875" b="1" dirty="0">
                <a:solidFill>
                  <a:srgbClr val="FFFFFF"/>
                </a:solidFill>
                <a:latin typeface="Trocchi" pitchFamily="34" charset="0"/>
                <a:ea typeface="Trocchi" pitchFamily="34" charset="-122"/>
                <a:cs typeface="Trocchi" pitchFamily="34" charset="-120"/>
              </a:rPr>
              <a:t>Overview of our Project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0" y="841670"/>
            <a:ext cx="12188952" cy="56367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4440"/>
              </a:lnSpc>
              <a:spcBef>
                <a:spcPts val="1018"/>
              </a:spcBef>
              <a:buNone/>
            </a:pPr>
            <a:r>
              <a:rPr lang="en-US" sz="3750" dirty="0">
                <a:solidFill>
                  <a:srgbClr val="FFFFFF"/>
                </a:solidFill>
                <a:latin typeface="Trocchi" pitchFamily="34" charset="0"/>
                <a:ea typeface="Trocchi" pitchFamily="34" charset="-122"/>
                <a:cs typeface="Trocchi" pitchFamily="34" charset="-120"/>
              </a:rPr>
              <a:t>Music Recomendation App</a:t>
            </a:r>
            <a:endParaRPr lang="en-US" dirty="0"/>
          </a:p>
        </p:txBody>
      </p:sp>
      <p:sp>
        <p:nvSpPr>
          <p:cNvPr id="4" name="Object 3"/>
          <p:cNvSpPr/>
          <p:nvPr/>
        </p:nvSpPr>
        <p:spPr>
          <a:xfrm>
            <a:off x="724291" y="2047363"/>
            <a:ext cx="1503429" cy="1132333"/>
          </a:xfrm>
          <a:prstGeom prst="rect">
            <a:avLst/>
          </a:prstGeom>
          <a:noFill/>
          <a:ln w="25400">
            <a:solidFill>
              <a:srgbClr val="FFFFFF"/>
            </a:solidFill>
            <a:prstDash val="solid"/>
            <a:miter lim="800000"/>
          </a:ln>
        </p:spPr>
      </p:sp>
      <p:sp>
        <p:nvSpPr>
          <p:cNvPr id="5" name="Object 4"/>
          <p:cNvSpPr/>
          <p:nvPr/>
        </p:nvSpPr>
        <p:spPr>
          <a:xfrm>
            <a:off x="743336" y="2066408"/>
            <a:ext cx="1465339" cy="1094243"/>
          </a:xfrm>
          <a:prstGeom prst="rect">
            <a:avLst/>
          </a:prstGeom>
          <a:solidFill>
            <a:srgbClr val="E6F6F7"/>
          </a:solidFill>
        </p:spPr>
      </p:sp>
      <p:pic>
        <p:nvPicPr>
          <p:cNvPr id="6" name="Object 5" descr="preencoded.png"/>
          <p:cNvPicPr>
            <a:picLocks noChangeAspect="1"/>
          </p:cNvPicPr>
          <p:nvPr/>
        </p:nvPicPr>
        <p:blipFill>
          <a:blip r:embed="rId3"/>
          <a:srcRect t="217" b="217"/>
          <a:stretch/>
        </p:blipFill>
        <p:spPr>
          <a:xfrm>
            <a:off x="743336" y="2066408"/>
            <a:ext cx="1465339" cy="1094243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724291" y="3160651"/>
            <a:ext cx="1503429" cy="1002450"/>
          </a:xfrm>
          <a:prstGeom prst="rect">
            <a:avLst/>
          </a:prstGeom>
          <a:noFill/>
          <a:ln w="25400">
            <a:solidFill>
              <a:srgbClr val="FFFFFF"/>
            </a:solidFill>
            <a:prstDash val="solid"/>
            <a:miter lim="800000"/>
          </a:ln>
        </p:spPr>
      </p:sp>
      <p:sp>
        <p:nvSpPr>
          <p:cNvPr id="8" name="Object 7"/>
          <p:cNvSpPr/>
          <p:nvPr/>
        </p:nvSpPr>
        <p:spPr>
          <a:xfrm>
            <a:off x="743336" y="3179696"/>
            <a:ext cx="1465339" cy="964359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9" name="Object 8" descr="preencoded.png"/>
          <p:cNvPicPr>
            <a:picLocks noChangeAspect="1"/>
          </p:cNvPicPr>
          <p:nvPr/>
        </p:nvPicPr>
        <p:blipFill>
          <a:blip r:embed="rId4"/>
          <a:srcRect t="331" b="331"/>
          <a:stretch/>
        </p:blipFill>
        <p:spPr>
          <a:xfrm flipH="1">
            <a:off x="743336" y="3179696"/>
            <a:ext cx="1465339" cy="964359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724291" y="4144056"/>
            <a:ext cx="1503429" cy="2245622"/>
          </a:xfrm>
          <a:prstGeom prst="rect">
            <a:avLst/>
          </a:prstGeom>
          <a:noFill/>
          <a:ln w="25400">
            <a:solidFill>
              <a:srgbClr val="FFFFFF"/>
            </a:solidFill>
            <a:prstDash val="solid"/>
            <a:miter lim="800000"/>
          </a:ln>
        </p:spPr>
      </p:sp>
      <p:sp>
        <p:nvSpPr>
          <p:cNvPr id="11" name="Object 10"/>
          <p:cNvSpPr/>
          <p:nvPr/>
        </p:nvSpPr>
        <p:spPr>
          <a:xfrm>
            <a:off x="743336" y="4163101"/>
            <a:ext cx="1465339" cy="2207531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12" name="Object 11" descr="preencoded.png"/>
          <p:cNvPicPr>
            <a:picLocks noChangeAspect="1"/>
          </p:cNvPicPr>
          <p:nvPr/>
        </p:nvPicPr>
        <p:blipFill>
          <a:blip r:embed="rId5"/>
          <a:srcRect l="216" r="216"/>
          <a:stretch/>
        </p:blipFill>
        <p:spPr>
          <a:xfrm flipH="1">
            <a:off x="743336" y="4163101"/>
            <a:ext cx="1465339" cy="2207531"/>
          </a:xfrm>
          <a:prstGeom prst="rect">
            <a:avLst/>
          </a:prstGeom>
        </p:spPr>
      </p:pic>
      <p:pic>
        <p:nvPicPr>
          <p:cNvPr id="13" name="Object 12" descr="preencoded.png"/>
          <p:cNvPicPr>
            <a:picLocks noChangeAspect="1"/>
          </p:cNvPicPr>
          <p:nvPr/>
        </p:nvPicPr>
        <p:blipFill>
          <a:blip r:embed="rId6"/>
          <a:srcRect l="3216" t="4104" r="17591" b="2625"/>
          <a:stretch/>
        </p:blipFill>
        <p:spPr>
          <a:xfrm>
            <a:off x="2856786" y="2056886"/>
            <a:ext cx="6456336" cy="4323269"/>
          </a:xfrm>
          <a:prstGeom prst="rect">
            <a:avLst/>
          </a:prstGeom>
        </p:spPr>
      </p:pic>
      <p:pic>
        <p:nvPicPr>
          <p:cNvPr id="14" name="Object 13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72101" y="268365"/>
            <a:ext cx="1476006" cy="1476006"/>
          </a:xfrm>
          <a:prstGeom prst="rect">
            <a:avLst/>
          </a:prstGeom>
        </p:spPr>
      </p:pic>
      <p:sp>
        <p:nvSpPr>
          <p:cNvPr id="15" name="Object 14"/>
          <p:cNvSpPr/>
          <p:nvPr/>
        </p:nvSpPr>
        <p:spPr>
          <a:xfrm>
            <a:off x="808141" y="622458"/>
            <a:ext cx="1197826" cy="77133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3038"/>
              </a:lnSpc>
              <a:buNone/>
            </a:pPr>
            <a:r>
              <a:rPr lang="en-US" sz="2933" dirty="0">
                <a:solidFill>
                  <a:srgbClr val="333333"/>
                </a:solidFill>
                <a:latin typeface="Trocchi" pitchFamily="34" charset="0"/>
                <a:ea typeface="Trocchi" pitchFamily="34" charset="-122"/>
                <a:cs typeface="Trocchi" pitchFamily="34" charset="-120"/>
              </a:rPr>
              <a:t>TOP 5 </a:t>
            </a: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E74C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 l="23212" t="75" r="41969" b="75"/>
          <a:stretch/>
        </p:blipFill>
        <p:spPr>
          <a:xfrm>
            <a:off x="0" y="0"/>
            <a:ext cx="3613877" cy="6865808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80440" y="2190202"/>
            <a:ext cx="2675856" cy="119985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4170717" y="2426969"/>
            <a:ext cx="2204843" cy="71657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822"/>
              </a:lnSpc>
              <a:buNone/>
            </a:pPr>
            <a:r>
              <a:rPr lang="en-US" sz="2016" b="1" dirty="0">
                <a:solidFill>
                  <a:srgbClr val="F39C12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 Data Exploration </a:t>
            </a:r>
            <a:endParaRPr lang="en-US" dirty="0"/>
          </a:p>
        </p:txBody>
      </p:sp>
      <p:pic>
        <p:nvPicPr>
          <p:cNvPr id="5" name="Object 4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560977" y="2190202"/>
            <a:ext cx="2675856" cy="119985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6951308" y="2426969"/>
            <a:ext cx="1890597" cy="71657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822"/>
              </a:lnSpc>
              <a:buNone/>
            </a:pPr>
            <a:r>
              <a:rPr lang="en-US" sz="2016" b="1" dirty="0">
                <a:solidFill>
                  <a:srgbClr val="F39C12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Data Cleaning</a:t>
            </a:r>
            <a:endParaRPr lang="en-US" dirty="0"/>
          </a:p>
        </p:txBody>
      </p:sp>
      <p:pic>
        <p:nvPicPr>
          <p:cNvPr id="7" name="Object 6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041623" y="2190202"/>
            <a:ext cx="2675856" cy="119985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9431936" y="2426969"/>
            <a:ext cx="1890597" cy="71657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822"/>
              </a:lnSpc>
              <a:buNone/>
            </a:pPr>
            <a:r>
              <a:rPr lang="en-US" sz="2016" b="1" dirty="0">
                <a:solidFill>
                  <a:srgbClr val="F39C12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Data Import (Sqlite)</a:t>
            </a:r>
            <a:endParaRPr lang="en-US" dirty="0"/>
          </a:p>
        </p:txBody>
      </p:sp>
      <p:pic>
        <p:nvPicPr>
          <p:cNvPr id="9" name="Object 8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080440" y="3475756"/>
            <a:ext cx="2675856" cy="119985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4470680" y="3712523"/>
            <a:ext cx="1890597" cy="71657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822"/>
              </a:lnSpc>
              <a:buNone/>
            </a:pPr>
            <a:r>
              <a:rPr lang="en-US" sz="2016" b="1" dirty="0">
                <a:solidFill>
                  <a:srgbClr val="F39C12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Build ML Model</a:t>
            </a:r>
            <a:endParaRPr lang="en-US" dirty="0"/>
          </a:p>
        </p:txBody>
      </p:sp>
      <p:pic>
        <p:nvPicPr>
          <p:cNvPr id="11" name="Object 10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560977" y="3475756"/>
            <a:ext cx="2675856" cy="119985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6951308" y="3893453"/>
            <a:ext cx="1890597" cy="35828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822"/>
              </a:lnSpc>
              <a:buNone/>
            </a:pPr>
            <a:r>
              <a:rPr lang="en-US" sz="2016" b="1" dirty="0">
                <a:solidFill>
                  <a:srgbClr val="F39C12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Deployment</a:t>
            </a:r>
            <a:endParaRPr lang="en-US" dirty="0"/>
          </a:p>
        </p:txBody>
      </p:sp>
      <p:pic>
        <p:nvPicPr>
          <p:cNvPr id="13" name="Object 1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041623" y="3475756"/>
            <a:ext cx="2675856" cy="119985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9431936" y="3893453"/>
            <a:ext cx="1890597" cy="35828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822"/>
              </a:lnSpc>
              <a:buNone/>
            </a:pPr>
            <a:r>
              <a:rPr lang="en-US" sz="2016" b="1" dirty="0">
                <a:solidFill>
                  <a:srgbClr val="F39C12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User Testing</a:t>
            </a:r>
            <a:endParaRPr lang="en-US" dirty="0"/>
          </a:p>
        </p:txBody>
      </p:sp>
      <p:sp>
        <p:nvSpPr>
          <p:cNvPr id="15" name="Object 14"/>
          <p:cNvSpPr/>
          <p:nvPr/>
        </p:nvSpPr>
        <p:spPr>
          <a:xfrm>
            <a:off x="6049015" y="890314"/>
            <a:ext cx="3000458" cy="6425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5062"/>
              </a:lnSpc>
              <a:buNone/>
            </a:pPr>
            <a:r>
              <a:rPr lang="en-US" sz="4275" dirty="0">
                <a:solidFill>
                  <a:srgbClr val="FFFFFF"/>
                </a:solidFill>
                <a:latin typeface="Trocchi" pitchFamily="34" charset="0"/>
                <a:ea typeface="Trocchi" pitchFamily="34" charset="-122"/>
                <a:cs typeface="Trocchi" pitchFamily="34" charset="-120"/>
              </a:rPr>
              <a:t>Workflow </a:t>
            </a: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88951" cy="1314122"/>
          </a:xfrm>
          <a:prstGeom prst="rect">
            <a:avLst/>
          </a:prstGeom>
          <a:solidFill>
            <a:srgbClr val="F39C12"/>
          </a:solidFill>
        </p:spPr>
      </p:sp>
      <p:sp>
        <p:nvSpPr>
          <p:cNvPr id="3" name="Object 2"/>
          <p:cNvSpPr/>
          <p:nvPr/>
        </p:nvSpPr>
        <p:spPr>
          <a:xfrm>
            <a:off x="0" y="380039"/>
            <a:ext cx="12188952" cy="56367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4440"/>
              </a:lnSpc>
              <a:buNone/>
            </a:pPr>
            <a:r>
              <a:rPr lang="en-US" sz="3750" b="1" dirty="0">
                <a:solidFill>
                  <a:srgbClr val="2980B9"/>
                </a:solidFill>
                <a:latin typeface="Trocchi" pitchFamily="34" charset="0"/>
                <a:ea typeface="Trocchi" pitchFamily="34" charset="-122"/>
                <a:cs typeface="Trocchi" pitchFamily="34" charset="-120"/>
              </a:rPr>
              <a:t>1. Data Exploration</a:t>
            </a:r>
            <a:endParaRPr lang="en-US" dirty="0"/>
          </a:p>
        </p:txBody>
      </p:sp>
      <p:sp>
        <p:nvSpPr>
          <p:cNvPr id="4" name="Object 3"/>
          <p:cNvSpPr/>
          <p:nvPr/>
        </p:nvSpPr>
        <p:spPr>
          <a:xfrm>
            <a:off x="368136" y="1935678"/>
            <a:ext cx="8728364" cy="415636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242900" indent="-242900" algn="l">
              <a:lnSpc>
                <a:spcPts val="3024"/>
              </a:lnSpc>
              <a:buSzPct val="100000"/>
              <a:buChar char="•"/>
            </a:pPr>
            <a:r>
              <a:rPr lang="en-US" sz="2800" dirty="0">
                <a:latin typeface="+mj-lt"/>
                <a:ea typeface="Montserrat" pitchFamily="34" charset="-122"/>
                <a:cs typeface="Montserrat" pitchFamily="34" charset="-120"/>
              </a:rPr>
              <a:t>The data source was downloaded from Kaggle </a:t>
            </a:r>
          </a:p>
          <a:p>
            <a:pPr marL="242900" indent="-242900" algn="l">
              <a:lnSpc>
                <a:spcPts val="3024"/>
              </a:lnSpc>
              <a:spcBef>
                <a:spcPts val="2193"/>
              </a:spcBef>
              <a:buSzPct val="100000"/>
              <a:buChar char="•"/>
            </a:pPr>
            <a:r>
              <a:rPr lang="en-US" sz="2800" dirty="0">
                <a:latin typeface="+mj-lt"/>
                <a:ea typeface="Montserrat" pitchFamily="34" charset="-122"/>
                <a:cs typeface="Montserrat" pitchFamily="34" charset="-120"/>
              </a:rPr>
              <a:t>Two csv files used are tracks.csv and artist.csv</a:t>
            </a:r>
          </a:p>
          <a:p>
            <a:pPr marL="242900" indent="-242900" algn="l">
              <a:lnSpc>
                <a:spcPts val="3024"/>
              </a:lnSpc>
              <a:spcBef>
                <a:spcPts val="2193"/>
              </a:spcBef>
              <a:buSzPct val="100000"/>
              <a:buChar char="•"/>
            </a:pPr>
            <a:r>
              <a:rPr lang="en-US" sz="2800" dirty="0">
                <a:latin typeface="+mj-lt"/>
                <a:ea typeface="Montserrat" pitchFamily="34" charset="-122"/>
                <a:cs typeface="Montserrat" pitchFamily="34" charset="-120"/>
              </a:rPr>
              <a:t>Tracks.csv contains 586673 rows and artist.csv contains  1048576 rows.</a:t>
            </a:r>
            <a:endParaRPr lang="en-US" sz="2800" dirty="0">
              <a:latin typeface="+mj-lt"/>
            </a:endParaRPr>
          </a:p>
        </p:txBody>
      </p:sp>
      <p:pic>
        <p:nvPicPr>
          <p:cNvPr id="6" name="Object 5" descr="preencoded.png"/>
          <p:cNvPicPr>
            <a:picLocks noChangeAspect="1"/>
          </p:cNvPicPr>
          <p:nvPr/>
        </p:nvPicPr>
        <p:blipFill>
          <a:blip r:embed="rId3"/>
          <a:srcRect l="13534" r="13534"/>
          <a:stretch/>
        </p:blipFill>
        <p:spPr>
          <a:xfrm>
            <a:off x="9607138" y="1451574"/>
            <a:ext cx="2216726" cy="214664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88951" cy="1314122"/>
          </a:xfrm>
          <a:prstGeom prst="rect">
            <a:avLst/>
          </a:prstGeom>
          <a:solidFill>
            <a:srgbClr val="F39C12"/>
          </a:solidFill>
        </p:spPr>
      </p:sp>
      <p:sp>
        <p:nvSpPr>
          <p:cNvPr id="3" name="Object 2"/>
          <p:cNvSpPr/>
          <p:nvPr/>
        </p:nvSpPr>
        <p:spPr>
          <a:xfrm>
            <a:off x="0" y="380039"/>
            <a:ext cx="12188952" cy="56367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4440"/>
              </a:lnSpc>
              <a:buNone/>
            </a:pPr>
            <a:r>
              <a:rPr lang="en-US" sz="3750" dirty="0">
                <a:solidFill>
                  <a:srgbClr val="FFFFFF"/>
                </a:solidFill>
                <a:latin typeface="Trocchi" pitchFamily="34" charset="0"/>
                <a:ea typeface="Trocchi" pitchFamily="34" charset="-122"/>
                <a:cs typeface="Trocchi" pitchFamily="34" charset="-120"/>
              </a:rPr>
              <a:t>1.1 Dataset snapshot</a:t>
            </a:r>
            <a:endParaRPr lang="en-US" dirty="0"/>
          </a:p>
        </p:txBody>
      </p:sp>
      <p:sp>
        <p:nvSpPr>
          <p:cNvPr id="4" name="Object 3"/>
          <p:cNvSpPr/>
          <p:nvPr/>
        </p:nvSpPr>
        <p:spPr>
          <a:xfrm>
            <a:off x="476131" y="1814059"/>
            <a:ext cx="5523119" cy="4542289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en-AU" sz="2400" dirty="0"/>
          </a:p>
        </p:txBody>
      </p:sp>
      <p:sp>
        <p:nvSpPr>
          <p:cNvPr id="5" name="Object 4"/>
          <p:cNvSpPr/>
          <p:nvPr/>
        </p:nvSpPr>
        <p:spPr>
          <a:xfrm>
            <a:off x="761810" y="2042818"/>
            <a:ext cx="5551687" cy="23460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848"/>
              </a:lnSpc>
              <a:buSzPct val="100000"/>
            </a:pPr>
            <a:r>
              <a:rPr lang="en-US" sz="1320" b="1" dirty="0">
                <a:solidFill>
                  <a:srgbClr val="33333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Track.csv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665018" y="2325683"/>
            <a:ext cx="5648479" cy="387323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571"/>
              </a:lnSpc>
              <a:spcBef>
                <a:spcPts val="373"/>
              </a:spcBef>
              <a:buNone/>
            </a:pPr>
            <a:r>
              <a:rPr lang="en-US" sz="1122" dirty="0">
                <a:solidFill>
                  <a:srgbClr val="33333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id</a:t>
            </a:r>
            <a:br>
              <a:rPr lang="en-US" sz="1122" dirty="0">
                <a:solidFill>
                  <a:srgbClr val="33333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</a:br>
            <a:r>
              <a:rPr lang="en-US" sz="1122" dirty="0">
                <a:solidFill>
                  <a:srgbClr val="33333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name</a:t>
            </a:r>
            <a:br>
              <a:rPr lang="en-US" sz="1122" dirty="0">
                <a:solidFill>
                  <a:srgbClr val="33333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</a:br>
            <a:r>
              <a:rPr lang="en-US" sz="1122" dirty="0">
                <a:solidFill>
                  <a:srgbClr val="33333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popularity</a:t>
            </a:r>
            <a:br>
              <a:rPr lang="en-US" sz="1122" dirty="0">
                <a:solidFill>
                  <a:srgbClr val="33333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</a:br>
            <a:r>
              <a:rPr lang="en-US" sz="1122" dirty="0">
                <a:solidFill>
                  <a:srgbClr val="33333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duration_ms</a:t>
            </a:r>
            <a:br>
              <a:rPr lang="en-US" sz="1122" dirty="0">
                <a:solidFill>
                  <a:srgbClr val="33333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</a:br>
            <a:r>
              <a:rPr lang="en-US" sz="1122" dirty="0">
                <a:solidFill>
                  <a:srgbClr val="33333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explicit</a:t>
            </a:r>
            <a:br>
              <a:rPr lang="en-US" sz="1122" dirty="0">
                <a:solidFill>
                  <a:srgbClr val="33333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</a:br>
            <a:r>
              <a:rPr lang="en-US" sz="1122" dirty="0">
                <a:solidFill>
                  <a:srgbClr val="33333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artists</a:t>
            </a:r>
            <a:br>
              <a:rPr lang="en-US" sz="1122" dirty="0">
                <a:solidFill>
                  <a:srgbClr val="33333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</a:br>
            <a:r>
              <a:rPr lang="en-US" sz="1122" dirty="0">
                <a:solidFill>
                  <a:srgbClr val="33333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id_artists</a:t>
            </a:r>
            <a:br>
              <a:rPr lang="en-US" sz="1122" dirty="0">
                <a:solidFill>
                  <a:srgbClr val="33333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</a:br>
            <a:r>
              <a:rPr lang="en-US" sz="1122" dirty="0">
                <a:solidFill>
                  <a:srgbClr val="33333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release_date</a:t>
            </a:r>
            <a:br>
              <a:rPr lang="en-US" sz="1122" dirty="0">
                <a:solidFill>
                  <a:srgbClr val="33333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</a:br>
            <a:r>
              <a:rPr lang="en-US" sz="1122" dirty="0">
                <a:solidFill>
                  <a:srgbClr val="33333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danceability</a:t>
            </a:r>
            <a:br>
              <a:rPr lang="en-US" sz="1122" dirty="0">
                <a:solidFill>
                  <a:srgbClr val="33333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</a:br>
            <a:r>
              <a:rPr lang="en-US" sz="1122" dirty="0">
                <a:solidFill>
                  <a:srgbClr val="33333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energy</a:t>
            </a:r>
            <a:br>
              <a:rPr lang="en-US" sz="1122" dirty="0">
                <a:solidFill>
                  <a:srgbClr val="33333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</a:br>
            <a:r>
              <a:rPr lang="en-US" sz="1122" dirty="0">
                <a:solidFill>
                  <a:srgbClr val="33333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key</a:t>
            </a:r>
            <a:br>
              <a:rPr lang="en-US" sz="1122" dirty="0">
                <a:solidFill>
                  <a:srgbClr val="33333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</a:br>
            <a:r>
              <a:rPr lang="en-US" sz="1122" dirty="0">
                <a:solidFill>
                  <a:srgbClr val="33333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loudness</a:t>
            </a:r>
            <a:br>
              <a:rPr lang="en-US" sz="1122" dirty="0">
                <a:solidFill>
                  <a:srgbClr val="33333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</a:br>
            <a:r>
              <a:rPr lang="en-US" sz="1122" dirty="0">
                <a:solidFill>
                  <a:srgbClr val="33333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mode</a:t>
            </a:r>
            <a:br>
              <a:rPr lang="en-US" sz="1122" dirty="0">
                <a:solidFill>
                  <a:srgbClr val="33333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</a:br>
            <a:r>
              <a:rPr lang="en-US" sz="1122" dirty="0">
                <a:solidFill>
                  <a:srgbClr val="33333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speechiness</a:t>
            </a:r>
            <a:br>
              <a:rPr lang="en-US" sz="1122" dirty="0">
                <a:solidFill>
                  <a:srgbClr val="33333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</a:br>
            <a:r>
              <a:rPr lang="en-US" sz="1122" dirty="0">
                <a:solidFill>
                  <a:srgbClr val="33333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acousticness</a:t>
            </a:r>
            <a:br>
              <a:rPr lang="en-US" sz="1122" dirty="0">
                <a:solidFill>
                  <a:srgbClr val="33333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</a:br>
            <a:r>
              <a:rPr lang="en-US" sz="1122" dirty="0">
                <a:solidFill>
                  <a:srgbClr val="33333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instrumentalness</a:t>
            </a:r>
            <a:br>
              <a:rPr lang="en-US" sz="1122" dirty="0">
                <a:solidFill>
                  <a:srgbClr val="33333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</a:br>
            <a:r>
              <a:rPr lang="en-US" sz="1122" dirty="0">
                <a:solidFill>
                  <a:srgbClr val="33333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liveness</a:t>
            </a:r>
            <a:br>
              <a:rPr lang="en-US" sz="1122" dirty="0">
                <a:solidFill>
                  <a:srgbClr val="33333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</a:br>
            <a:r>
              <a:rPr lang="en-US" sz="1122" dirty="0">
                <a:solidFill>
                  <a:srgbClr val="33333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valence tempo</a:t>
            </a:r>
            <a:br>
              <a:rPr lang="en-US" sz="1122" dirty="0">
                <a:solidFill>
                  <a:srgbClr val="33333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</a:br>
            <a:r>
              <a:rPr lang="en-US" sz="1122" dirty="0">
                <a:solidFill>
                  <a:srgbClr val="33333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time_signature</a:t>
            </a:r>
            <a:endParaRPr lang="en-US" dirty="0"/>
          </a:p>
        </p:txBody>
      </p:sp>
      <p:sp>
        <p:nvSpPr>
          <p:cNvPr id="7" name="Object 6"/>
          <p:cNvSpPr/>
          <p:nvPr/>
        </p:nvSpPr>
        <p:spPr>
          <a:xfrm>
            <a:off x="6189702" y="1814059"/>
            <a:ext cx="5523119" cy="4542289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8" name="Object 7"/>
          <p:cNvSpPr/>
          <p:nvPr/>
        </p:nvSpPr>
        <p:spPr>
          <a:xfrm>
            <a:off x="6475381" y="2042818"/>
            <a:ext cx="5551687" cy="23460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848"/>
              </a:lnSpc>
              <a:buSzPct val="100000"/>
            </a:pPr>
            <a:r>
              <a:rPr lang="en-US" sz="1320" b="1" dirty="0">
                <a:solidFill>
                  <a:srgbClr val="000000">
                    <a:alpha val="6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Artist.csv </a:t>
            </a:r>
            <a:endParaRPr lang="en-US" dirty="0"/>
          </a:p>
        </p:txBody>
      </p:sp>
      <p:sp>
        <p:nvSpPr>
          <p:cNvPr id="9" name="Object 8"/>
          <p:cNvSpPr/>
          <p:nvPr/>
        </p:nvSpPr>
        <p:spPr>
          <a:xfrm>
            <a:off x="6475381" y="2325683"/>
            <a:ext cx="5551687" cy="99662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571"/>
              </a:lnSpc>
              <a:spcBef>
                <a:spcPts val="373"/>
              </a:spcBef>
              <a:buNone/>
            </a:pPr>
            <a:r>
              <a:rPr lang="en-US" sz="1122" dirty="0">
                <a:solidFill>
                  <a:srgbClr val="1D1C1D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id</a:t>
            </a:r>
            <a:br>
              <a:rPr lang="en-US" sz="1122" dirty="0">
                <a:solidFill>
                  <a:srgbClr val="1D1C1D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</a:br>
            <a:r>
              <a:rPr lang="en-US" sz="1122" dirty="0">
                <a:solidFill>
                  <a:srgbClr val="1D1C1D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followers</a:t>
            </a:r>
            <a:br>
              <a:rPr lang="en-US" sz="1122" dirty="0">
                <a:solidFill>
                  <a:srgbClr val="1D1C1D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</a:br>
            <a:r>
              <a:rPr lang="en-US" sz="1122" dirty="0">
                <a:solidFill>
                  <a:srgbClr val="1D1C1D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genres</a:t>
            </a:r>
            <a:br>
              <a:rPr lang="en-US" sz="1122" dirty="0">
                <a:solidFill>
                  <a:srgbClr val="1D1C1D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</a:br>
            <a:r>
              <a:rPr lang="en-US" sz="1122" dirty="0">
                <a:solidFill>
                  <a:srgbClr val="1D1C1D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name</a:t>
            </a:r>
            <a:br>
              <a:rPr lang="en-US" sz="1122" dirty="0">
                <a:solidFill>
                  <a:srgbClr val="1D1C1D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</a:br>
            <a:r>
              <a:rPr lang="en-US" sz="1122" dirty="0">
                <a:solidFill>
                  <a:srgbClr val="1D1C1D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popularity</a:t>
            </a:r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88951" cy="1314122"/>
          </a:xfrm>
          <a:prstGeom prst="rect">
            <a:avLst/>
          </a:prstGeom>
          <a:solidFill>
            <a:srgbClr val="F39C12"/>
          </a:solidFill>
        </p:spPr>
      </p:sp>
      <p:sp>
        <p:nvSpPr>
          <p:cNvPr id="3" name="Object 2"/>
          <p:cNvSpPr/>
          <p:nvPr/>
        </p:nvSpPr>
        <p:spPr>
          <a:xfrm>
            <a:off x="0" y="380039"/>
            <a:ext cx="12188952" cy="56367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4440"/>
              </a:lnSpc>
              <a:buNone/>
            </a:pPr>
            <a:r>
              <a:rPr lang="en-US" sz="3750" b="1" dirty="0">
                <a:solidFill>
                  <a:srgbClr val="FFFFFF"/>
                </a:solidFill>
                <a:latin typeface="Trocchi" pitchFamily="34" charset="0"/>
                <a:ea typeface="Trocchi" pitchFamily="34" charset="-122"/>
                <a:cs typeface="Trocchi" pitchFamily="34" charset="-120"/>
              </a:rPr>
              <a:t>2.  Data Cleaning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DC6069-5A3B-9BD8-B6D3-7FE33F3BB3D8}"/>
              </a:ext>
            </a:extLst>
          </p:cNvPr>
          <p:cNvSpPr txBox="1"/>
          <p:nvPr/>
        </p:nvSpPr>
        <p:spPr>
          <a:xfrm>
            <a:off x="332509" y="1603169"/>
            <a:ext cx="11388436" cy="22398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GB" sz="2400" dirty="0"/>
              <a:t>Remove non-English songs.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GB" sz="2400" dirty="0"/>
              <a:t>Converted </a:t>
            </a:r>
            <a:r>
              <a:rPr lang="en-GB" sz="2400" dirty="0" err="1"/>
              <a:t>release_date</a:t>
            </a:r>
            <a:r>
              <a:rPr lang="en-GB" sz="2400" dirty="0"/>
              <a:t> column to "YYYY" format.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GB" sz="2400" dirty="0"/>
              <a:t>Removing special characters from artist and </a:t>
            </a:r>
            <a:r>
              <a:rPr lang="en-GB" sz="2400" dirty="0" err="1"/>
              <a:t>id_artist</a:t>
            </a:r>
            <a:r>
              <a:rPr lang="en-GB" sz="2400" dirty="0"/>
              <a:t> columns.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GB" sz="2400" dirty="0"/>
              <a:t>Drop duplicates and </a:t>
            </a:r>
            <a:r>
              <a:rPr lang="en-GB" sz="2400" dirty="0" err="1"/>
              <a:t>NaN</a:t>
            </a:r>
            <a:r>
              <a:rPr lang="en-GB" sz="2400" dirty="0"/>
              <a:t> values.</a:t>
            </a:r>
            <a:endParaRPr lang="en-AU" sz="24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6B6B8AD-B1BD-56CB-132E-D30A7B18ED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509" y="3942608"/>
            <a:ext cx="11388436" cy="27432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88951" cy="1314122"/>
          </a:xfrm>
          <a:prstGeom prst="rect">
            <a:avLst/>
          </a:prstGeom>
          <a:solidFill>
            <a:srgbClr val="F39C12"/>
          </a:solidFill>
        </p:spPr>
      </p:sp>
      <p:sp>
        <p:nvSpPr>
          <p:cNvPr id="3" name="Object 2"/>
          <p:cNvSpPr/>
          <p:nvPr/>
        </p:nvSpPr>
        <p:spPr>
          <a:xfrm>
            <a:off x="0" y="380039"/>
            <a:ext cx="12188952" cy="56367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4440"/>
              </a:lnSpc>
              <a:buNone/>
            </a:pPr>
            <a:r>
              <a:rPr lang="en-US" sz="3750" b="1" dirty="0">
                <a:solidFill>
                  <a:srgbClr val="FFFFFF"/>
                </a:solidFill>
                <a:latin typeface="Trocchi" pitchFamily="34" charset="0"/>
                <a:ea typeface="Trocchi" pitchFamily="34" charset="-122"/>
                <a:cs typeface="Trocchi" pitchFamily="34" charset="-120"/>
              </a:rPr>
              <a:t>3.  Data Import (</a:t>
            </a:r>
            <a:r>
              <a:rPr lang="en-US" sz="3750" b="1" dirty="0" err="1">
                <a:solidFill>
                  <a:srgbClr val="FFFFFF"/>
                </a:solidFill>
                <a:latin typeface="Trocchi" pitchFamily="34" charset="0"/>
                <a:ea typeface="Trocchi" pitchFamily="34" charset="-122"/>
                <a:cs typeface="Trocchi" pitchFamily="34" charset="-120"/>
              </a:rPr>
              <a:t>Sqlite</a:t>
            </a:r>
            <a:r>
              <a:rPr lang="en-US" sz="3750" b="1" dirty="0">
                <a:solidFill>
                  <a:srgbClr val="FFFFFF"/>
                </a:solidFill>
                <a:latin typeface="Trocchi" pitchFamily="34" charset="0"/>
                <a:ea typeface="Trocchi" pitchFamily="34" charset="-122"/>
                <a:cs typeface="Trocchi" pitchFamily="34" charset="-120"/>
              </a:rPr>
              <a:t>)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DC6069-5A3B-9BD8-B6D3-7FE33F3BB3D8}"/>
              </a:ext>
            </a:extLst>
          </p:cNvPr>
          <p:cNvSpPr txBox="1"/>
          <p:nvPr/>
        </p:nvSpPr>
        <p:spPr>
          <a:xfrm>
            <a:off x="332509" y="1603169"/>
            <a:ext cx="11388436" cy="5778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400" dirty="0"/>
              <a:t>Cleaned data was imported into </a:t>
            </a:r>
            <a:r>
              <a:rPr lang="en-GB" sz="2400" dirty="0" err="1"/>
              <a:t>database.db</a:t>
            </a:r>
            <a:r>
              <a:rPr lang="en-GB" sz="2400" dirty="0"/>
              <a:t> file using </a:t>
            </a:r>
            <a:r>
              <a:rPr lang="en-GB" sz="2400" dirty="0" err="1"/>
              <a:t>sqlite</a:t>
            </a:r>
            <a:r>
              <a:rPr lang="en-GB" sz="2400" dirty="0"/>
              <a:t>.</a:t>
            </a:r>
            <a:endParaRPr lang="en-AU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58ED9C-E676-C6BC-36EB-CDC3F63AF9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055" y="3429001"/>
            <a:ext cx="11012384" cy="3048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0208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88951" cy="1314122"/>
          </a:xfrm>
          <a:prstGeom prst="rect">
            <a:avLst/>
          </a:prstGeom>
          <a:solidFill>
            <a:srgbClr val="F39C12"/>
          </a:solidFill>
        </p:spPr>
      </p:sp>
      <p:sp>
        <p:nvSpPr>
          <p:cNvPr id="3" name="Object 2"/>
          <p:cNvSpPr/>
          <p:nvPr/>
        </p:nvSpPr>
        <p:spPr>
          <a:xfrm>
            <a:off x="0" y="380039"/>
            <a:ext cx="12188952" cy="56367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4440"/>
              </a:lnSpc>
              <a:buNone/>
            </a:pPr>
            <a:r>
              <a:rPr lang="en-US" sz="3750" b="1" dirty="0">
                <a:solidFill>
                  <a:srgbClr val="FFFFFF"/>
                </a:solidFill>
                <a:latin typeface="Trocchi" pitchFamily="34" charset="0"/>
                <a:ea typeface="Trocchi" pitchFamily="34" charset="-122"/>
                <a:cs typeface="Trocchi" pitchFamily="34" charset="-120"/>
              </a:rPr>
              <a:t>4.  Build ML Model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22E853-0D32-3C17-84A5-9075F4622BCD}"/>
              </a:ext>
            </a:extLst>
          </p:cNvPr>
          <p:cNvSpPr txBox="1"/>
          <p:nvPr/>
        </p:nvSpPr>
        <p:spPr>
          <a:xfrm>
            <a:off x="261257" y="1567543"/>
            <a:ext cx="11836008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arenR"/>
            </a:pPr>
            <a:r>
              <a:rPr lang="en-GB" sz="2400" b="1" dirty="0"/>
              <a:t>KNN and Random Forest Classifier with feature selection.</a:t>
            </a:r>
          </a:p>
          <a:p>
            <a:endParaRPr lang="en-GB" sz="2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Popularity column was used as target and it’s value was bucketed into 4 different categories.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Best features were selected first and then the model were re-trained on selected features.</a:t>
            </a:r>
          </a:p>
          <a:p>
            <a:endParaRPr lang="en-GB" sz="2400" dirty="0"/>
          </a:p>
          <a:p>
            <a:r>
              <a:rPr lang="en-AU" sz="2400" dirty="0"/>
              <a:t>2) </a:t>
            </a:r>
            <a:r>
              <a:rPr lang="en-AU" sz="2400" b="1" dirty="0"/>
              <a:t>Logistic Regression and CNN</a:t>
            </a:r>
          </a:p>
          <a:p>
            <a:endParaRPr lang="en-GB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With CNN and Tensor flow the Test score was negative even after playing around with the hyper parameters.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Logistic Regression model was trained on different types of target with a hope of a better test score. But with lot of playing around with hyper parameters a satisfactory score was not achieved.</a:t>
            </a:r>
            <a:endParaRPr lang="en-AU" sz="2400" dirty="0"/>
          </a:p>
        </p:txBody>
      </p:sp>
    </p:spTree>
    <p:extLst>
      <p:ext uri="{BB962C8B-B14F-4D97-AF65-F5344CB8AC3E}">
        <p14:creationId xmlns:p14="http://schemas.microsoft.com/office/powerpoint/2010/main" val="86818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88951" cy="1314122"/>
          </a:xfrm>
          <a:prstGeom prst="rect">
            <a:avLst/>
          </a:prstGeom>
          <a:solidFill>
            <a:srgbClr val="F39C12"/>
          </a:solidFill>
        </p:spPr>
      </p:sp>
      <p:sp>
        <p:nvSpPr>
          <p:cNvPr id="3" name="Object 2"/>
          <p:cNvSpPr/>
          <p:nvPr/>
        </p:nvSpPr>
        <p:spPr>
          <a:xfrm>
            <a:off x="0" y="380039"/>
            <a:ext cx="12188952" cy="56367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4440"/>
              </a:lnSpc>
              <a:buNone/>
            </a:pPr>
            <a:r>
              <a:rPr lang="en-US" sz="3750" b="1" dirty="0">
                <a:solidFill>
                  <a:srgbClr val="FFFFFF"/>
                </a:solidFill>
                <a:latin typeface="Trocchi" pitchFamily="34" charset="0"/>
                <a:ea typeface="Trocchi" pitchFamily="34" charset="-122"/>
                <a:cs typeface="Trocchi" pitchFamily="34" charset="-120"/>
              </a:rPr>
              <a:t>4.1  Final ML Model 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4A10AC-CFC3-CB9D-D896-D9ECAF32AF64}"/>
              </a:ext>
            </a:extLst>
          </p:cNvPr>
          <p:cNvSpPr txBox="1"/>
          <p:nvPr/>
        </p:nvSpPr>
        <p:spPr>
          <a:xfrm>
            <a:off x="357188" y="1694162"/>
            <a:ext cx="11587162" cy="45368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800" b="0" dirty="0"/>
              <a:t>1. </a:t>
            </a:r>
            <a:r>
              <a:rPr lang="en-GB" sz="2800" b="1" dirty="0" err="1"/>
              <a:t>CountVectorizer</a:t>
            </a:r>
            <a:r>
              <a:rPr lang="en-GB" sz="2800" b="1" dirty="0"/>
              <a:t> </a:t>
            </a:r>
            <a:r>
              <a:rPr lang="en-GB" sz="2800" b="0" dirty="0"/>
              <a:t>is used to convert the collection of data to a matrix of token counts. We then fit and transform the vectorizer.</a:t>
            </a:r>
          </a:p>
          <a:p>
            <a:pPr>
              <a:lnSpc>
                <a:spcPct val="150000"/>
              </a:lnSpc>
            </a:pPr>
            <a:r>
              <a:rPr lang="en-GB" sz="2800" dirty="0"/>
              <a:t>2. The outputted matrix was used to feed the </a:t>
            </a:r>
            <a:r>
              <a:rPr lang="en-GB" sz="2800" b="1" dirty="0"/>
              <a:t>Cosine Similarity </a:t>
            </a:r>
            <a:r>
              <a:rPr lang="en-GB" sz="2800" dirty="0"/>
              <a:t>function, which return an array output.</a:t>
            </a:r>
          </a:p>
          <a:p>
            <a:pPr>
              <a:lnSpc>
                <a:spcPct val="150000"/>
              </a:lnSpc>
            </a:pPr>
            <a:r>
              <a:rPr lang="en-GB" sz="2800" b="0" dirty="0"/>
              <a:t>3. </a:t>
            </a:r>
            <a:r>
              <a:rPr lang="en-GB" sz="2800" dirty="0"/>
              <a:t>Function</a:t>
            </a:r>
            <a:r>
              <a:rPr lang="en-GB" sz="2800" b="1" dirty="0"/>
              <a:t> </a:t>
            </a:r>
            <a:r>
              <a:rPr lang="en-GB" sz="2800" b="1" dirty="0" err="1"/>
              <a:t>recommend_songs</a:t>
            </a:r>
            <a:r>
              <a:rPr lang="en-GB" sz="2800" b="1" dirty="0"/>
              <a:t> () </a:t>
            </a:r>
            <a:r>
              <a:rPr lang="en-GB" sz="2800" dirty="0"/>
              <a:t>is created to return similar songs based on similarity scores. The function accepts a input song and an array returned by Cosine Similarity function in step-2.</a:t>
            </a:r>
            <a:endParaRPr lang="en-GB" sz="2800" b="0" dirty="0"/>
          </a:p>
        </p:txBody>
      </p:sp>
    </p:spTree>
    <p:extLst>
      <p:ext uri="{BB962C8B-B14F-4D97-AF65-F5344CB8AC3E}">
        <p14:creationId xmlns:p14="http://schemas.microsoft.com/office/powerpoint/2010/main" val="24362554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</TotalTime>
  <Words>731</Words>
  <Application>Microsoft Office PowerPoint</Application>
  <PresentationFormat>Widescreen</PresentationFormat>
  <Paragraphs>95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Trocchi</vt:lpstr>
      <vt:lpstr>Arial</vt:lpstr>
      <vt:lpstr>Calibri</vt:lpstr>
      <vt:lpstr>Arial</vt:lpstr>
      <vt:lpstr>Montserrat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Anshuman Panigrahi</cp:lastModifiedBy>
  <cp:revision>24</cp:revision>
  <dcterms:created xsi:type="dcterms:W3CDTF">2023-03-20T12:25:40Z</dcterms:created>
  <dcterms:modified xsi:type="dcterms:W3CDTF">2023-03-20T13:44:14Z</dcterms:modified>
</cp:coreProperties>
</file>